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0" d="100"/>
          <a:sy n="70" d="100"/>
        </p:scale>
        <p:origin x="-3276"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409469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1249787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98731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399150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1520259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161163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377080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422910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588185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1421572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96A32D-64F4-4F43-9815-0C2BF717AE01}" type="datetimeFigureOut">
              <a:rPr kumimoji="1" lang="ja-JP" altLang="en-US" smtClean="0"/>
              <a:t>2019/6/4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1858299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296A32D-64F4-4F43-9815-0C2BF717AE01}" type="datetimeFigureOut">
              <a:rPr kumimoji="1" lang="ja-JP" altLang="en-US" smtClean="0"/>
              <a:t>2019/6/4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9551B5C-0958-4CA0-8DDC-97AC8F0E21AB}" type="slidenum">
              <a:rPr kumimoji="1" lang="ja-JP" altLang="en-US" smtClean="0"/>
              <a:t>‹#›</a:t>
            </a:fld>
            <a:endParaRPr kumimoji="1" lang="ja-JP" altLang="en-US"/>
          </a:p>
        </p:txBody>
      </p:sp>
    </p:spTree>
    <p:extLst>
      <p:ext uri="{BB962C8B-B14F-4D97-AF65-F5344CB8AC3E}">
        <p14:creationId xmlns:p14="http://schemas.microsoft.com/office/powerpoint/2010/main" val="584006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図 9"/>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30538" y="3075843"/>
            <a:ext cx="3827462" cy="14961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角丸四角形 2"/>
          <p:cNvSpPr/>
          <p:nvPr/>
        </p:nvSpPr>
        <p:spPr>
          <a:xfrm>
            <a:off x="2957514" y="2366596"/>
            <a:ext cx="3900487" cy="546683"/>
          </a:xfrm>
          <a:prstGeom prst="round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0" scaled="1"/>
            <a:tileRect/>
          </a:gra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200" b="1" dirty="0">
                <a:solidFill>
                  <a:schemeClr val="tx1"/>
                </a:solidFill>
              </a:rPr>
              <a:t>HPV</a:t>
            </a:r>
            <a:r>
              <a:rPr lang="ja-JP" altLang="en-US" sz="1200" b="1" dirty="0">
                <a:solidFill>
                  <a:schemeClr val="tx1"/>
                </a:solidFill>
              </a:rPr>
              <a:t>感染から</a:t>
            </a:r>
            <a:r>
              <a:rPr lang="en-US" altLang="ja-JP" sz="1200" b="1" dirty="0">
                <a:solidFill>
                  <a:schemeClr val="tx1"/>
                </a:solidFill>
              </a:rPr>
              <a:t>5</a:t>
            </a:r>
            <a:r>
              <a:rPr lang="ja-JP" altLang="en-US" sz="1200" b="1" dirty="0">
                <a:solidFill>
                  <a:schemeClr val="tx1"/>
                </a:solidFill>
              </a:rPr>
              <a:t>～</a:t>
            </a:r>
            <a:r>
              <a:rPr lang="en-US" altLang="ja-JP" sz="1200" b="1" dirty="0">
                <a:solidFill>
                  <a:schemeClr val="tx1"/>
                </a:solidFill>
              </a:rPr>
              <a:t>10</a:t>
            </a:r>
            <a:r>
              <a:rPr lang="ja-JP" altLang="en-US" sz="1200" b="1" dirty="0">
                <a:solidFill>
                  <a:schemeClr val="tx1"/>
                </a:solidFill>
              </a:rPr>
              <a:t>年かけて、</a:t>
            </a:r>
            <a:r>
              <a:rPr lang="ja-JP" altLang="en-US" sz="1100" b="1" dirty="0">
                <a:solidFill>
                  <a:schemeClr val="tx1"/>
                </a:solidFill>
              </a:rPr>
              <a:t>一部ががんへと移行します。</a:t>
            </a:r>
          </a:p>
        </p:txBody>
      </p:sp>
      <p:sp>
        <p:nvSpPr>
          <p:cNvPr id="4104" name="テキスト ボックス 11"/>
          <p:cNvSpPr txBox="1">
            <a:spLocks noChangeArrowheads="1"/>
          </p:cNvSpPr>
          <p:nvPr/>
        </p:nvSpPr>
        <p:spPr bwMode="auto">
          <a:xfrm>
            <a:off x="47626" y="2277208"/>
            <a:ext cx="288766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charset="0"/>
                <a:ea typeface="ＭＳ Ｐゴシック" pitchFamily="50" charset="-128"/>
              </a:defRPr>
            </a:lvl1pPr>
            <a:lvl2pPr marL="742950" indent="-285750">
              <a:spcBef>
                <a:spcPct val="20000"/>
              </a:spcBef>
              <a:buChar char="–"/>
              <a:defRPr kumimoji="1" sz="2800">
                <a:solidFill>
                  <a:schemeClr val="tx1"/>
                </a:solidFill>
                <a:latin typeface="Arial" charset="0"/>
                <a:ea typeface="ＭＳ Ｐゴシック" pitchFamily="50" charset="-128"/>
              </a:defRPr>
            </a:lvl2pPr>
            <a:lvl3pPr marL="1143000" indent="-228600">
              <a:spcBef>
                <a:spcPct val="20000"/>
              </a:spcBef>
              <a:buChar char="•"/>
              <a:defRPr kumimoji="1" sz="2400">
                <a:solidFill>
                  <a:schemeClr val="tx1"/>
                </a:solidFill>
                <a:latin typeface="Arial" charset="0"/>
                <a:ea typeface="ＭＳ Ｐゴシック" pitchFamily="50" charset="-128"/>
              </a:defRPr>
            </a:lvl3pPr>
            <a:lvl4pPr marL="1600200" indent="-228600">
              <a:spcBef>
                <a:spcPct val="20000"/>
              </a:spcBef>
              <a:buChar char="–"/>
              <a:defRPr kumimoji="1" sz="2000">
                <a:solidFill>
                  <a:schemeClr val="tx1"/>
                </a:solidFill>
                <a:latin typeface="Arial" charset="0"/>
                <a:ea typeface="ＭＳ Ｐゴシック" pitchFamily="50" charset="-128"/>
              </a:defRPr>
            </a:lvl4pPr>
            <a:lvl5pPr marL="2057400" indent="-22860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r>
              <a:rPr lang="ja-JP" altLang="en-US" sz="1400" dirty="0">
                <a:solidFill>
                  <a:schemeClr val="accent2"/>
                </a:solidFill>
              </a:rPr>
              <a:t>★</a:t>
            </a:r>
            <a:r>
              <a:rPr lang="ja-JP" altLang="en-US" sz="1200" dirty="0"/>
              <a:t>子宮頸がん</a:t>
            </a:r>
            <a:r>
              <a:rPr lang="ja-JP" altLang="en-US" sz="1200" dirty="0" smtClean="0"/>
              <a:t>は 子宮の入り口の「子宮頚部」に発生するがんで、発</a:t>
            </a:r>
            <a:r>
              <a:rPr lang="ja-JP" altLang="en-US" sz="1200" dirty="0"/>
              <a:t>がん性</a:t>
            </a:r>
            <a:r>
              <a:rPr lang="ja-JP" altLang="en-US" sz="1200" dirty="0" smtClean="0"/>
              <a:t>ヒトパピローマウイルス（</a:t>
            </a:r>
            <a:r>
              <a:rPr lang="en-US" altLang="ja-JP" sz="1200" dirty="0"/>
              <a:t>HPV)</a:t>
            </a:r>
            <a:r>
              <a:rPr lang="ja-JP" altLang="en-US" sz="1200" dirty="0"/>
              <a:t>の感染が</a:t>
            </a:r>
            <a:r>
              <a:rPr lang="ja-JP" altLang="en-US" sz="1200" dirty="0" smtClean="0"/>
              <a:t>原因で</a:t>
            </a:r>
            <a:r>
              <a:rPr lang="ja-JP" altLang="en-US" sz="1200" dirty="0"/>
              <a:t>あること</a:t>
            </a:r>
            <a:r>
              <a:rPr lang="ja-JP" altLang="en-US" sz="1200" dirty="0" smtClean="0"/>
              <a:t>が解明</a:t>
            </a:r>
            <a:r>
              <a:rPr lang="ja-JP" altLang="en-US" sz="1200" dirty="0"/>
              <a:t>されています</a:t>
            </a:r>
            <a:r>
              <a:rPr lang="ja-JP" altLang="en-US" sz="1400" dirty="0"/>
              <a:t>。</a:t>
            </a:r>
          </a:p>
        </p:txBody>
      </p:sp>
      <p:pic>
        <p:nvPicPr>
          <p:cNvPr id="4109" name="Picture 2" descr="http://kids.wanpug.com/illust/illust201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2492" y="8338039"/>
            <a:ext cx="650875" cy="734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テキスト ボックス 20"/>
          <p:cNvSpPr txBox="1"/>
          <p:nvPr/>
        </p:nvSpPr>
        <p:spPr>
          <a:xfrm>
            <a:off x="133351" y="3323862"/>
            <a:ext cx="2968625" cy="1107996"/>
          </a:xfrm>
          <a:prstGeom prst="rect">
            <a:avLst/>
          </a:prstGeom>
          <a:solidFill>
            <a:schemeClr val="accent4">
              <a:lumMod val="20000"/>
              <a:lumOff val="80000"/>
            </a:schemeClr>
          </a:solidFill>
        </p:spPr>
        <p:txBody>
          <a:bodyPr>
            <a:spAutoFit/>
          </a:bodyPr>
          <a:lstStyle/>
          <a:p>
            <a:pPr>
              <a:defRPr/>
            </a:pPr>
            <a:r>
              <a:rPr lang="en-US" altLang="ja-JP" sz="1100" dirty="0">
                <a:latin typeface="Arial" panose="020B0604020202020204" pitchFamily="34" charset="0"/>
              </a:rPr>
              <a:t>HPV</a:t>
            </a:r>
            <a:r>
              <a:rPr lang="ja-JP" altLang="en-US" sz="1100" dirty="0">
                <a:latin typeface="Arial" panose="020B0604020202020204" pitchFamily="34" charset="0"/>
              </a:rPr>
              <a:t>は日本女性の</a:t>
            </a:r>
            <a:r>
              <a:rPr lang="en-US" altLang="ja-JP" sz="1100" dirty="0">
                <a:latin typeface="Arial" panose="020B0604020202020204" pitchFamily="34" charset="0"/>
              </a:rPr>
              <a:t>80%</a:t>
            </a:r>
            <a:r>
              <a:rPr lang="ja-JP" altLang="en-US" sz="1100" dirty="0">
                <a:latin typeface="Arial" panose="020B0604020202020204" pitchFamily="34" charset="0"/>
              </a:rPr>
              <a:t>以上が一生に一度は感染する非常にありふれたウイルスです。ほとんどは一過性で免疫力により自然に消失しますが、まれに持続感染することがあり、子宮頸がんへの危険性が高まります</a:t>
            </a:r>
            <a:r>
              <a:rPr lang="ja-JP" altLang="en-US" sz="1100" dirty="0" smtClean="0">
                <a:latin typeface="Arial" panose="020B0604020202020204" pitchFamily="34" charset="0"/>
              </a:rPr>
              <a:t>。</a:t>
            </a:r>
            <a:endParaRPr lang="en-US" altLang="ja-JP" sz="1100" dirty="0" smtClean="0">
              <a:latin typeface="Arial" panose="020B0604020202020204" pitchFamily="34" charset="0"/>
            </a:endParaRPr>
          </a:p>
          <a:p>
            <a:pPr>
              <a:defRPr/>
            </a:pPr>
            <a:r>
              <a:rPr lang="ja-JP" altLang="en-US" sz="1100" dirty="0" smtClean="0">
                <a:latin typeface="Arial" panose="020B0604020202020204" pitchFamily="34" charset="0"/>
              </a:rPr>
              <a:t>このほか、喫煙も子宮頸がんのリスク要因です。</a:t>
            </a:r>
            <a:endParaRPr lang="ja-JP" altLang="en-US" sz="1100" dirty="0">
              <a:latin typeface="Arial" panose="020B0604020202020204" pitchFamily="34" charset="0"/>
            </a:endParaRPr>
          </a:p>
        </p:txBody>
      </p:sp>
      <p:sp>
        <p:nvSpPr>
          <p:cNvPr id="22" name="Rectangle 4"/>
          <p:cNvSpPr txBox="1">
            <a:spLocks noChangeArrowheads="1"/>
          </p:cNvSpPr>
          <p:nvPr/>
        </p:nvSpPr>
        <p:spPr>
          <a:xfrm>
            <a:off x="-15874" y="-13189"/>
            <a:ext cx="6907213" cy="1589943"/>
          </a:xfrm>
          <a:prstGeom prst="rect">
            <a:avLst/>
          </a:prstGeom>
          <a:solidFill>
            <a:srgbClr val="CCFFFF"/>
          </a:solidFill>
        </p:spPr>
        <p:txBody>
          <a:bodyPr/>
          <a:lst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a:lstStyle>
          <a:p>
            <a:pPr algn="l">
              <a:tabLst>
                <a:tab pos="370372" algn="l"/>
              </a:tabLst>
              <a:defRPr/>
            </a:pPr>
            <a:r>
              <a:rPr lang="en-US" altLang="ja-JP" sz="2769" b="1" dirty="0" smtClean="0">
                <a:solidFill>
                  <a:srgbClr val="FF5050"/>
                </a:solidFill>
              </a:rPr>
              <a:t/>
            </a:r>
            <a:br>
              <a:rPr lang="en-US" altLang="ja-JP" sz="2769" b="1" dirty="0" smtClean="0">
                <a:solidFill>
                  <a:srgbClr val="FF5050"/>
                </a:solidFill>
              </a:rPr>
            </a:br>
            <a:r>
              <a:rPr lang="en-US" altLang="ja-JP" b="1" dirty="0" smtClean="0">
                <a:solidFill>
                  <a:schemeClr val="tx1"/>
                </a:solidFill>
                <a:ea typeface="HG丸ｺﾞｼｯｸM-PRO" panose="020F0600000000000000" pitchFamily="50" charset="-128"/>
              </a:rPr>
              <a:t/>
            </a:r>
            <a:br>
              <a:rPr lang="en-US" altLang="ja-JP" b="1" dirty="0" smtClean="0">
                <a:solidFill>
                  <a:schemeClr val="tx1"/>
                </a:solidFill>
                <a:ea typeface="HG丸ｺﾞｼｯｸM-PRO" panose="020F0600000000000000" pitchFamily="50" charset="-128"/>
              </a:rPr>
            </a:br>
            <a:endParaRPr lang="en-US" altLang="ja-JP" b="1" dirty="0">
              <a:solidFill>
                <a:schemeClr val="tx1"/>
              </a:solidFill>
              <a:ea typeface="HG丸ｺﾞｼｯｸM-PRO" panose="020F0600000000000000" pitchFamily="50" charset="-128"/>
            </a:endParaRPr>
          </a:p>
        </p:txBody>
      </p:sp>
      <p:sp>
        <p:nvSpPr>
          <p:cNvPr id="4112" name="WordArt 23"/>
          <p:cNvSpPr>
            <a:spLocks noChangeArrowheads="1" noChangeShapeType="1" noTextEdit="1"/>
          </p:cNvSpPr>
          <p:nvPr/>
        </p:nvSpPr>
        <p:spPr bwMode="auto">
          <a:xfrm>
            <a:off x="700089" y="534267"/>
            <a:ext cx="5475287" cy="725365"/>
          </a:xfrm>
          <a:prstGeom prst="rect">
            <a:avLst/>
          </a:prstGeom>
        </p:spPr>
        <p:txBody>
          <a:bodyPr wrap="none" fromWordArt="1">
            <a:prstTxWarp prst="textPlain">
              <a:avLst>
                <a:gd name="adj" fmla="val 50000"/>
              </a:avLst>
            </a:prstTxWarp>
          </a:bodyPr>
          <a:lstStyle/>
          <a:p>
            <a:pPr algn="ctr"/>
            <a:r>
              <a:rPr lang="ja-JP" altLang="en-US" sz="2492" b="1" kern="10" dirty="0">
                <a:ln w="9525">
                  <a:solidFill>
                    <a:srgbClr val="000000"/>
                  </a:solidFill>
                  <a:round/>
                  <a:headEnd/>
                  <a:tailEnd/>
                </a:ln>
                <a:solidFill>
                  <a:srgbClr val="FF00FF"/>
                </a:solidFill>
                <a:latin typeface="HG丸ｺﾞｼｯｸM-PRO" panose="020F0600000000000000" pitchFamily="50" charset="-128"/>
                <a:ea typeface="HG丸ｺﾞｼｯｸM-PRO" panose="020F0600000000000000" pitchFamily="50" charset="-128"/>
              </a:rPr>
              <a:t>子宮頸がんを知って予防しましょう</a:t>
            </a:r>
          </a:p>
        </p:txBody>
      </p:sp>
      <p:sp>
        <p:nvSpPr>
          <p:cNvPr id="24" name="Rectangle 7"/>
          <p:cNvSpPr>
            <a:spLocks noChangeArrowheads="1"/>
          </p:cNvSpPr>
          <p:nvPr/>
        </p:nvSpPr>
        <p:spPr bwMode="auto">
          <a:xfrm>
            <a:off x="1981201" y="167054"/>
            <a:ext cx="6372225" cy="3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92075" indent="-92075">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841375"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249363"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57350" indent="-228600">
              <a:spcBef>
                <a:spcPct val="20000"/>
              </a:spcBef>
              <a:buChar char="–"/>
              <a:defRPr kumimoji="1">
                <a:solidFill>
                  <a:schemeClr val="tx1"/>
                </a:solidFill>
                <a:latin typeface="Arial" panose="020B0604020202020204" pitchFamily="34" charset="0"/>
                <a:ea typeface="ＭＳ Ｐゴシック" panose="020B0600070205080204" pitchFamily="50" charset="-128"/>
              </a:defRPr>
            </a:lvl4pPr>
            <a:lvl5pPr marL="2065338" indent="-228600">
              <a:spcBef>
                <a:spcPct val="20000"/>
              </a:spcBef>
              <a:buChar char="»"/>
              <a:defRPr kumimoji="1">
                <a:solidFill>
                  <a:schemeClr val="tx1"/>
                </a:solidFill>
                <a:latin typeface="Arial" panose="020B0604020202020204" pitchFamily="34" charset="0"/>
                <a:ea typeface="ＭＳ Ｐゴシック" panose="020B0600070205080204" pitchFamily="50" charset="-128"/>
              </a:defRPr>
            </a:lvl5pPr>
            <a:lvl6pPr marL="2522538" indent="-228600" fontAlgn="base">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6pPr>
            <a:lvl7pPr marL="2979738" indent="-228600" fontAlgn="base">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7pPr>
            <a:lvl8pPr marL="3436938" indent="-228600" fontAlgn="base">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8pPr>
            <a:lvl9pPr marL="3894138" indent="-228600" fontAlgn="base">
              <a:spcBef>
                <a:spcPct val="20000"/>
              </a:spcBef>
              <a:spcAft>
                <a:spcPct val="0"/>
              </a:spcAft>
              <a:buChar char="»"/>
              <a:defRPr kumimoji="1">
                <a:solidFill>
                  <a:schemeClr val="tx1"/>
                </a:solidFill>
                <a:latin typeface="Arial" panose="020B0604020202020204" pitchFamily="34" charset="0"/>
                <a:ea typeface="ＭＳ Ｐゴシック" panose="020B0600070205080204" pitchFamily="50" charset="-128"/>
              </a:defRPr>
            </a:lvl9pPr>
          </a:lstStyle>
          <a:p>
            <a:pPr algn="ctr">
              <a:buFontTx/>
              <a:buNone/>
              <a:defRPr/>
            </a:pPr>
            <a:r>
              <a:rPr lang="ja-JP" altLang="en-US" sz="1662" b="1" dirty="0">
                <a:latin typeface="メイリオ" panose="020B0604030504040204" pitchFamily="50" charset="-128"/>
                <a:ea typeface="メイリオ" panose="020B0604030504040204" pitchFamily="50" charset="-128"/>
              </a:rPr>
              <a:t>～がんにならないために～</a:t>
            </a:r>
            <a:endParaRPr lang="ja-JP" altLang="en-US" sz="1108" b="1" dirty="0">
              <a:latin typeface="メイリオ" panose="020B0604030504040204" pitchFamily="50" charset="-128"/>
              <a:ea typeface="メイリオ" panose="020B0604030504040204" pitchFamily="50" charset="-128"/>
            </a:endParaRPr>
          </a:p>
        </p:txBody>
      </p:sp>
      <p:sp>
        <p:nvSpPr>
          <p:cNvPr id="27" name="角丸四角形 26"/>
          <p:cNvSpPr/>
          <p:nvPr/>
        </p:nvSpPr>
        <p:spPr>
          <a:xfrm>
            <a:off x="149226" y="1751136"/>
            <a:ext cx="6564313" cy="416169"/>
          </a:xfrm>
          <a:prstGeom prst="round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800" b="1" dirty="0">
              <a:solidFill>
                <a:srgbClr val="FFFF00"/>
              </a:solidFill>
              <a:latin typeface="HGP創英角ﾎﾟｯﾌﾟ体" panose="040B0A00000000000000" pitchFamily="50" charset="-128"/>
              <a:ea typeface="HGP創英角ﾎﾟｯﾌﾟ体" panose="040B0A00000000000000" pitchFamily="50" charset="-128"/>
            </a:endParaRPr>
          </a:p>
        </p:txBody>
      </p:sp>
      <p:sp>
        <p:nvSpPr>
          <p:cNvPr id="26" name="テキスト ボックス 5"/>
          <p:cNvSpPr txBox="1">
            <a:spLocks noChangeArrowheads="1"/>
          </p:cNvSpPr>
          <p:nvPr/>
        </p:nvSpPr>
        <p:spPr bwMode="auto">
          <a:xfrm>
            <a:off x="374652" y="1692868"/>
            <a:ext cx="61452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defRPr/>
            </a:pPr>
            <a:r>
              <a:rPr lang="ja-JP" altLang="en-US" sz="2000" b="1" dirty="0" smtClean="0">
                <a:solidFill>
                  <a:schemeClr val="bg1"/>
                </a:solidFill>
                <a:latin typeface="+mn-ea"/>
                <a:ea typeface="+mn-ea"/>
              </a:rPr>
              <a:t>早期で発見できれば子宮を残して</a:t>
            </a:r>
            <a:r>
              <a:rPr lang="en-US" altLang="ja-JP" sz="2000" b="1" dirty="0" smtClean="0">
                <a:solidFill>
                  <a:schemeClr val="bg1"/>
                </a:solidFill>
                <a:latin typeface="+mn-ea"/>
                <a:ea typeface="+mn-ea"/>
              </a:rPr>
              <a:t>90</a:t>
            </a:r>
            <a:r>
              <a:rPr lang="ja-JP" altLang="en-US" sz="2000" b="1" dirty="0" smtClean="0">
                <a:solidFill>
                  <a:schemeClr val="bg1"/>
                </a:solidFill>
                <a:latin typeface="+mn-ea"/>
                <a:ea typeface="+mn-ea"/>
              </a:rPr>
              <a:t>％以上治癒します</a:t>
            </a:r>
          </a:p>
        </p:txBody>
      </p:sp>
      <p:sp>
        <p:nvSpPr>
          <p:cNvPr id="23" name="角丸四角形 22"/>
          <p:cNvSpPr/>
          <p:nvPr/>
        </p:nvSpPr>
        <p:spPr>
          <a:xfrm>
            <a:off x="155576" y="4731896"/>
            <a:ext cx="6564313" cy="416169"/>
          </a:xfrm>
          <a:prstGeom prst="roundRect">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b="1" dirty="0"/>
              <a:t>20</a:t>
            </a:r>
            <a:r>
              <a:rPr lang="ja-JP" altLang="en-US" sz="2000" b="1" dirty="0"/>
              <a:t>～</a:t>
            </a:r>
            <a:r>
              <a:rPr lang="en-US" altLang="ja-JP" sz="2000" b="1" dirty="0"/>
              <a:t>30</a:t>
            </a:r>
            <a:r>
              <a:rPr lang="ja-JP" altLang="en-US" sz="2000" b="1" dirty="0"/>
              <a:t>歳代の</a:t>
            </a:r>
            <a:r>
              <a:rPr lang="ja-JP" altLang="en-US" sz="2000" b="1" dirty="0" smtClean="0"/>
              <a:t>女性がもっともかかりやすいがんです</a:t>
            </a:r>
            <a:endParaRPr lang="ja-JP" altLang="en-US" sz="2800" b="1" dirty="0">
              <a:solidFill>
                <a:srgbClr val="FFFF00"/>
              </a:solidFill>
              <a:latin typeface="HGP創英角ﾎﾟｯﾌﾟ体" panose="040B0A00000000000000" pitchFamily="50" charset="-128"/>
              <a:ea typeface="HGP創英角ﾎﾟｯﾌﾟ体" panose="040B0A00000000000000" pitchFamily="50" charset="-128"/>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634" y="5280805"/>
            <a:ext cx="3102372" cy="3424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円/楕円 1"/>
          <p:cNvSpPr/>
          <p:nvPr/>
        </p:nvSpPr>
        <p:spPr>
          <a:xfrm>
            <a:off x="890718" y="7761402"/>
            <a:ext cx="756084" cy="7470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228571" y="5436097"/>
            <a:ext cx="3169358" cy="2492990"/>
          </a:xfrm>
          <a:prstGeom prst="rect">
            <a:avLst/>
          </a:prstGeom>
          <a:noFill/>
        </p:spPr>
        <p:txBody>
          <a:bodyPr wrap="square" rtlCol="0">
            <a:spAutoFit/>
          </a:bodyPr>
          <a:lstStyle/>
          <a:p>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子宮頸がん検査は効果が証明されています。</a:t>
            </a:r>
            <a:endParaRPr kumimoji="1" lang="en-US" altLang="ja-JP" sz="1600" b="1" dirty="0" smtClean="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1100" b="1" dirty="0" smtClean="0"/>
          </a:p>
          <a:p>
            <a:r>
              <a:rPr kumimoji="1" lang="ja-JP" altLang="en-US" sz="1100" dirty="0" smtClean="0"/>
              <a:t>子宮頸がんは初期にはほとんど自覚症状がありません。</a:t>
            </a:r>
            <a:endParaRPr kumimoji="1" lang="en-US" altLang="ja-JP" sz="1100" dirty="0" smtClean="0"/>
          </a:p>
          <a:p>
            <a:r>
              <a:rPr lang="ja-JP" altLang="en-US" sz="1100" dirty="0" smtClean="0"/>
              <a:t>検診によって早期発見が容易で完治が可能ながんといわれています。定期的な検診を受けることを心がけましょう。</a:t>
            </a:r>
            <a:endParaRPr kumimoji="1" lang="en-US" altLang="ja-JP" sz="1100" dirty="0" smtClean="0"/>
          </a:p>
          <a:p>
            <a:endParaRPr lang="en-US" altLang="ja-JP" sz="1100" b="1" dirty="0" smtClean="0">
              <a:solidFill>
                <a:srgbClr val="FF0000"/>
              </a:solidFill>
            </a:endParaRPr>
          </a:p>
          <a:p>
            <a:r>
              <a:rPr lang="ja-JP" altLang="en-US" sz="1200" b="1" dirty="0" smtClean="0"/>
              <a:t>コクヨ健康保険組合では</a:t>
            </a:r>
            <a:r>
              <a:rPr lang="ja-JP" altLang="en-US" sz="1200" b="1" dirty="0"/>
              <a:t>２０</a:t>
            </a:r>
            <a:r>
              <a:rPr lang="ja-JP" altLang="en-US" sz="1200" b="1" dirty="0" smtClean="0"/>
              <a:t>歳以上の被保険者（社員）に子宮頸がん検診補助を実施しています。</a:t>
            </a:r>
            <a:endParaRPr lang="en-US" altLang="ja-JP" sz="1200" b="1" dirty="0" smtClean="0"/>
          </a:p>
          <a:p>
            <a:r>
              <a:rPr lang="ja-JP" altLang="en-US" sz="1100" dirty="0"/>
              <a:t>詳しく</a:t>
            </a:r>
            <a:r>
              <a:rPr lang="ja-JP" altLang="en-US" sz="1100" dirty="0" smtClean="0"/>
              <a:t>は健保ホームページをご覧ください。</a:t>
            </a:r>
            <a:endParaRPr lang="en-US" altLang="ja-JP" sz="1100" dirty="0"/>
          </a:p>
        </p:txBody>
      </p:sp>
      <p:sp>
        <p:nvSpPr>
          <p:cNvPr id="6" name="円形吹き出し 5"/>
          <p:cNvSpPr/>
          <p:nvPr/>
        </p:nvSpPr>
        <p:spPr>
          <a:xfrm>
            <a:off x="5805265" y="7548331"/>
            <a:ext cx="914624" cy="864096"/>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913276" y="7700864"/>
            <a:ext cx="864096" cy="646331"/>
          </a:xfrm>
          <a:prstGeom prst="rect">
            <a:avLst/>
          </a:prstGeom>
          <a:noFill/>
          <a:ln>
            <a:noFill/>
          </a:ln>
        </p:spPr>
        <p:txBody>
          <a:bodyPr wrap="square" rtlCol="0">
            <a:spAutoFit/>
          </a:bodyPr>
          <a:lstStyle/>
          <a:p>
            <a:r>
              <a:rPr kumimoji="1" lang="ja-JP" altLang="en-US" sz="1200" b="1" dirty="0" smtClean="0">
                <a:solidFill>
                  <a:srgbClr val="FF0000"/>
                </a:solidFill>
              </a:rPr>
              <a:t>早期発見</a:t>
            </a:r>
            <a:endParaRPr kumimoji="1" lang="en-US" altLang="ja-JP" sz="1200" b="1" dirty="0" smtClean="0">
              <a:solidFill>
                <a:srgbClr val="FF0000"/>
              </a:solidFill>
            </a:endParaRPr>
          </a:p>
          <a:p>
            <a:r>
              <a:rPr kumimoji="1" lang="ja-JP" altLang="en-US" sz="1200" b="1" dirty="0" smtClean="0">
                <a:solidFill>
                  <a:srgbClr val="FF0000"/>
                </a:solidFill>
              </a:rPr>
              <a:t>早期治療！！</a:t>
            </a:r>
            <a:endParaRPr kumimoji="1" lang="ja-JP" altLang="en-US" sz="1200" b="1" dirty="0">
              <a:solidFill>
                <a:srgbClr val="FF0000"/>
              </a:solidFill>
            </a:endParaRPr>
          </a:p>
        </p:txBody>
      </p:sp>
      <p:sp>
        <p:nvSpPr>
          <p:cNvPr id="5" name="角丸四角形吹き出し 4"/>
          <p:cNvSpPr/>
          <p:nvPr/>
        </p:nvSpPr>
        <p:spPr>
          <a:xfrm>
            <a:off x="26622" y="35496"/>
            <a:ext cx="1602178" cy="430090"/>
          </a:xfrm>
          <a:prstGeom prst="wedgeRoundRectCallout">
            <a:avLst>
              <a:gd name="adj1" fmla="val -812"/>
              <a:gd name="adj2" fmla="val 89498"/>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88640" y="24780"/>
            <a:ext cx="1233822" cy="615553"/>
          </a:xfrm>
          <a:prstGeom prst="rect">
            <a:avLst/>
          </a:prstGeom>
          <a:noFill/>
        </p:spPr>
        <p:txBody>
          <a:bodyPr wrap="square" rtlCol="0">
            <a:spAutoFit/>
          </a:bodyPr>
          <a:lstStyle/>
          <a:p>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若い人に</a:t>
            </a:r>
            <a:r>
              <a:rPr lang="ja-JP" altLang="en-US" sz="1200" b="1" dirty="0" smtClean="0">
                <a:solidFill>
                  <a:srgbClr val="FF0000"/>
                </a:solidFill>
                <a:latin typeface="HG丸ｺﾞｼｯｸM-PRO" panose="020F0600000000000000" pitchFamily="50" charset="-128"/>
                <a:ea typeface="HG丸ｺﾞｼｯｸM-PRO" panose="020F0600000000000000" pitchFamily="50" charset="-128"/>
              </a:rPr>
              <a:t>増えてます</a:t>
            </a:r>
            <a:r>
              <a:rPr kumimoji="1" lang="ja-JP" altLang="en-US" sz="1200" b="1" dirty="0" smtClean="0">
                <a:solidFill>
                  <a:srgbClr val="FF0000"/>
                </a:solidFill>
                <a:latin typeface="HG丸ｺﾞｼｯｸM-PRO" panose="020F0600000000000000" pitchFamily="50" charset="-128"/>
                <a:ea typeface="HG丸ｺﾞｼｯｸM-PRO" panose="020F0600000000000000" pitchFamily="50" charset="-128"/>
              </a:rPr>
              <a:t>！</a:t>
            </a:r>
            <a:endParaRPr kumimoji="1" lang="en-US" altLang="ja-JP" sz="1200" b="1" dirty="0" smtClean="0">
              <a:solidFill>
                <a:srgbClr val="FF0000"/>
              </a:solidFill>
              <a:latin typeface="HG丸ｺﾞｼｯｸM-PRO" panose="020F0600000000000000" pitchFamily="50" charset="-128"/>
              <a:ea typeface="HG丸ｺﾞｼｯｸM-PRO" panose="020F0600000000000000" pitchFamily="50" charset="-128"/>
            </a:endParaRPr>
          </a:p>
          <a:p>
            <a:endParaRPr kumimoji="1" lang="ja-JP" altLang="en-US" sz="1000" dirty="0"/>
          </a:p>
        </p:txBody>
      </p:sp>
    </p:spTree>
    <p:extLst>
      <p:ext uri="{BB962C8B-B14F-4D97-AF65-F5344CB8AC3E}">
        <p14:creationId xmlns:p14="http://schemas.microsoft.com/office/powerpoint/2010/main" val="762269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243</Words>
  <Application>Microsoft Office PowerPoint</Application>
  <PresentationFormat>画面に合わせる (4:3)</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user01</dc:creator>
  <cp:lastModifiedBy>user01</cp:lastModifiedBy>
  <cp:revision>19</cp:revision>
  <cp:lastPrinted>2019-06-04T06:00:25Z</cp:lastPrinted>
  <dcterms:created xsi:type="dcterms:W3CDTF">2019-05-28T06:50:35Z</dcterms:created>
  <dcterms:modified xsi:type="dcterms:W3CDTF">2019-06-04T06:08:38Z</dcterms:modified>
</cp:coreProperties>
</file>